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BC96-0A1F-4C3A-AB70-5E8DCE9A34BC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7C28-560D-4915-9F4C-B9AB01079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BC96-0A1F-4C3A-AB70-5E8DCE9A34BC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7C28-560D-4915-9F4C-B9AB01079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BC96-0A1F-4C3A-AB70-5E8DCE9A34BC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7C28-560D-4915-9F4C-B9AB01079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BC96-0A1F-4C3A-AB70-5E8DCE9A34BC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7C28-560D-4915-9F4C-B9AB01079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BC96-0A1F-4C3A-AB70-5E8DCE9A34BC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7C28-560D-4915-9F4C-B9AB01079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BC96-0A1F-4C3A-AB70-5E8DCE9A34BC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7C28-560D-4915-9F4C-B9AB01079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BC96-0A1F-4C3A-AB70-5E8DCE9A34BC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7C28-560D-4915-9F4C-B9AB01079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BC96-0A1F-4C3A-AB70-5E8DCE9A34BC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7C28-560D-4915-9F4C-B9AB01079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BC96-0A1F-4C3A-AB70-5E8DCE9A34BC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7C28-560D-4915-9F4C-B9AB01079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BC96-0A1F-4C3A-AB70-5E8DCE9A34BC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7C28-560D-4915-9F4C-B9AB01079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BC96-0A1F-4C3A-AB70-5E8DCE9A34BC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7C28-560D-4915-9F4C-B9AB01079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7BC96-0A1F-4C3A-AB70-5E8DCE9A34BC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C7C28-560D-4915-9F4C-B9AB01079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26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lm6.meta.ua/pic/0/52/27/jJliNGEdUm.jpg" TargetMode="External"/><Relationship Id="rId5" Type="http://schemas.openxmlformats.org/officeDocument/2006/relationships/image" Target="../media/image25.jpeg"/><Relationship Id="rId4" Type="http://schemas.openxmlformats.org/officeDocument/2006/relationships/hyperlink" Target="http://tainy.net/wp-content/uploads/2010/07/aleksand_3b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ru/url?q=http://www.kommynist.ru/%D0%9B%D0%B5%D0%BD%D0%B8%D0%BD,_%D0%92%D0%BB%D0%B0%D0%B4%D0%B8%D0%BC%D0%B8%D1%80_%D0%98%D0%BB%D1%8C%D0%B8%D1%87&amp;sa=U&amp;ei=j7FGU-7GHOOu4ASJo4DoAQ&amp;ved=0CDkQ9QEwBg&amp;usg=AFQjCNGAbbqsdPcI10qDW8o0IJwsRI3Mng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commons.wikimedia.org/wiki/File:Georgiy_Valentinovich_Plekhanov.jpg?uselang=ru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B%D0%B8%D1%86%D0%B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hyperlink" Target="http://www.morozova-art.ru/historical_portraits/Alexander_Suvorov_fragment.jpg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hyperlink" Target="http://commons.wikimedia.org/wiki/File:Ivan_Tyurin_-_Portrait_of_N.H.Bunge,_1887.jpg?uselang=ru" TargetMode="External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ru/url?q=http://wiki.iteach.ru/index.php/%D0%A6%D0%B0%D1%80%D1%81%D1%82%D0%B2%D0%BE%D0%B2%D0%B0%D0%BD%D0%B8%D0%B5_%D0%98%D0%B2%D0%B0%D0%BD%D0%B0_%D0%93%D1%80%D0%BE%D0%B7%D0%BD%D0%BE%D0%B3%D0%BE&amp;sa=U&amp;ei=lyBEU8GyOsOu4ATKpYCYCw&amp;ved=0CC0Q9QEwAA&amp;usg=AFQjCNF1p9u1Y0Sxx5l8auiozPNFyDXwnw" TargetMode="External"/><Relationship Id="rId11" Type="http://schemas.openxmlformats.org/officeDocument/2006/relationships/image" Target="../media/image10.jpeg"/><Relationship Id="rId5" Type="http://schemas.openxmlformats.org/officeDocument/2006/relationships/image" Target="../media/image5.jpeg"/><Relationship Id="rId15" Type="http://schemas.openxmlformats.org/officeDocument/2006/relationships/hyperlink" Target="http://www.russkiymir.ru/russkiymir/ru/photo/lomonosov_portret/listing.jsp?image=5" TargetMode="External"/><Relationship Id="rId10" Type="http://schemas.openxmlformats.org/officeDocument/2006/relationships/image" Target="../media/image9.jpeg"/><Relationship Id="rId4" Type="http://schemas.openxmlformats.org/officeDocument/2006/relationships/hyperlink" Target="http://images.yandex.ru/yandsearch?img_url=http://img.narodna.pravda.com.ua/images/doc/9/5/95b8d-s701.jpg&amp;iorient=&amp;ih=&amp;icolor=&amp;site=&amp;text=%D0%BF%D0%BE%D1%80%D1%82%D1%80%D0%B5%D1%82%20%D0%BA%D0%BD%D1%8F%D0%B7%D1%8F%20%D1%81%D0%B2%D1%8F%D1%82%D0%BE%D1%81%D0%BB%D0%B0%D0%B2%D0%B0%20%D0%B8%D0%B3%D0%BE%D1%80%D0%B5%D0%B2%D0%B8%D1%87%D0%B0&amp;iw=&amp;wp=&amp;pos=0&amp;recent=&amp;type=&amp;isize=&amp;rpt=simage&amp;itype=&amp;nojs=1" TargetMode="External"/><Relationship Id="rId9" Type="http://schemas.openxmlformats.org/officeDocument/2006/relationships/image" Target="../media/image8.jpeg"/><Relationship Id="rId1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13" Type="http://schemas.openxmlformats.org/officeDocument/2006/relationships/hyperlink" Target="http://commons.wikimedia.org/wiki/File:Alexander_III_of_Russia.JPG?uselang=ru" TargetMode="External"/><Relationship Id="rId3" Type="http://schemas.openxmlformats.org/officeDocument/2006/relationships/hyperlink" Target="http://commons.wikimedia.org/wiki/File:Ivan_Tyurin_-_Portrait_of_N.H.Bunge,_1887.jpg?uselang=ru" TargetMode="External"/><Relationship Id="rId7" Type="http://schemas.openxmlformats.org/officeDocument/2006/relationships/hyperlink" Target="http://commons.wikimedia.org/wiki/File:SergeiWitte01548v.jpg?uselang=ru" TargetMode="External"/><Relationship Id="rId12" Type="http://schemas.openxmlformats.org/officeDocument/2006/relationships/image" Target="../media/image18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11" Type="http://schemas.openxmlformats.org/officeDocument/2006/relationships/hyperlink" Target="http://commons.wikimedia.org/wiki/File:Vyshnegradsky_Ivan_(1831-1895).jpg?uselang=ru" TargetMode="External"/><Relationship Id="rId5" Type="http://schemas.openxmlformats.org/officeDocument/2006/relationships/hyperlink" Target="http://commons.wikimedia.org/wiki/File:%D0%94%D0%B5%D0%BB%D1%8F%D0%BD%D0%BE%D0%B2%D0%98%D0%94.jpeg?uselang=ru" TargetMode="External"/><Relationship Id="rId10" Type="http://schemas.openxmlformats.org/officeDocument/2006/relationships/image" Target="../media/image17.jpeg"/><Relationship Id="rId4" Type="http://schemas.openxmlformats.org/officeDocument/2006/relationships/image" Target="../media/image4.jpeg"/><Relationship Id="rId9" Type="http://schemas.openxmlformats.org/officeDocument/2006/relationships/hyperlink" Target="http://commons.wikimedia.org/wiki/File:Konstantin_Pobedonostsev.jpg?uselang=ru" TargetMode="External"/><Relationship Id="rId1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143007"/>
          </a:xfrm>
        </p:spPr>
        <p:txBody>
          <a:bodyPr/>
          <a:lstStyle/>
          <a:p>
            <a:r>
              <a:rPr lang="ru-RU" dirty="0" smtClean="0"/>
              <a:t>«Личность в истории».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700" b="1" dirty="0" smtClean="0">
                <a:solidFill>
                  <a:srgbClr val="002060"/>
                </a:solidFill>
              </a:rPr>
              <a:t>Подготовила:</a:t>
            </a:r>
          </a:p>
          <a:p>
            <a:r>
              <a:rPr lang="ru-RU" sz="1700" b="1" dirty="0" smtClean="0">
                <a:solidFill>
                  <a:srgbClr val="002060"/>
                </a:solidFill>
              </a:rPr>
              <a:t>учитель истории и обществознания</a:t>
            </a:r>
          </a:p>
          <a:p>
            <a:r>
              <a:rPr lang="ru-RU" sz="1700" b="1" dirty="0" smtClean="0">
                <a:solidFill>
                  <a:srgbClr val="002060"/>
                </a:solidFill>
              </a:rPr>
              <a:t>Александрова О.В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«Кто лишний</a:t>
            </a:r>
            <a:r>
              <a:rPr lang="ru-RU" sz="4000" dirty="0" smtClean="0"/>
              <a:t>?</a:t>
            </a:r>
            <a:r>
              <a:rPr lang="ru-RU" sz="2000" dirty="0" smtClean="0"/>
              <a:t>»( не относится к правлению Александра 1).</a:t>
            </a:r>
            <a:endParaRPr lang="ru-RU" sz="2000" dirty="0"/>
          </a:p>
        </p:txBody>
      </p:sp>
      <p:pic>
        <p:nvPicPr>
          <p:cNvPr id="4" name="Содержимое 3" descr="http://rexstar.ru/uploads/content/file68c9af4d8fc778b5a9dcceaeb9ebdb06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285860"/>
            <a:ext cx="1716578" cy="1500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relga.ru/tgu/upload/Media/2417-200x22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1285860"/>
            <a:ext cx="1906905" cy="2089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artclon.com/OtherFile/Dawe_George-ZZZ-Portrait_of_Denis_V._Davydov_(1784-1839)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40" y="1142984"/>
            <a:ext cx="1940887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northural.ru/i/big/09-03/1236165685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3357562"/>
            <a:ext cx="2216373" cy="216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010.radikal.ru/1109/57/8d3e1a43531a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8992" y="3357562"/>
            <a:ext cx="2293076" cy="2704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«Имена и прозвища»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88"/>
          <a:ext cx="82296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«Благодетель».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«Жандарм Европы»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«Освободитель»</a:t>
                      </a:r>
                      <a:endParaRPr lang="ru-RU" sz="20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«Миротворец»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 descr="http://www.varvar.ru/arhiv/gallery/romantism/vernet/images/vernet_5_nikolas_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1571613"/>
            <a:ext cx="1746563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261029912" descr="http://territa.ru/_ph/898/2/26102991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1643050"/>
            <a:ext cx="1748469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tainy.net/wp-content/uploads/2010/07/aleksand_3b.jpg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16" y="1643050"/>
            <a:ext cx="157224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dlm6.meta.ua/pic/0/52/27/jJliNGEdUm.jpg">
            <a:hlinkClick r:id="rId6" tgtFrame="_blank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472" y="1643050"/>
            <a:ext cx="1655370" cy="170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Цитаты и высказывания.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«Возвеличение одной личности</a:t>
            </a:r>
          </a:p>
          <a:p>
            <a:pPr>
              <a:buNone/>
            </a:pPr>
            <a:r>
              <a:rPr lang="ru-RU" dirty="0" smtClean="0"/>
              <a:t>неизбежно отодвигает на задний </a:t>
            </a:r>
          </a:p>
          <a:p>
            <a:pPr>
              <a:buNone/>
            </a:pPr>
            <a:r>
              <a:rPr lang="ru-RU" dirty="0" smtClean="0"/>
              <a:t>план народ и партию,</a:t>
            </a:r>
          </a:p>
          <a:p>
            <a:pPr>
              <a:buNone/>
            </a:pPr>
            <a:r>
              <a:rPr lang="ru-RU" dirty="0" smtClean="0"/>
              <a:t> принижает их роль и значение.»</a:t>
            </a:r>
          </a:p>
          <a:p>
            <a:pPr>
              <a:buNone/>
            </a:pPr>
            <a:r>
              <a:rPr lang="ru-RU" dirty="0" smtClean="0"/>
              <a:t> (Н.С.Хрущев).</a:t>
            </a:r>
          </a:p>
          <a:p>
            <a:endParaRPr lang="ru-RU" dirty="0" smtClean="0"/>
          </a:p>
          <a:p>
            <a:r>
              <a:rPr lang="ru-RU" dirty="0" smtClean="0"/>
              <a:t>...Великие революции в ходе своей борьбы</a:t>
            </a:r>
          </a:p>
          <a:p>
            <a:pPr>
              <a:buNone/>
            </a:pPr>
            <a:r>
              <a:rPr lang="ru-RU" dirty="0" smtClean="0"/>
              <a:t> выдвигают великих людей и  развертывают</a:t>
            </a:r>
          </a:p>
          <a:p>
            <a:pPr>
              <a:buNone/>
            </a:pPr>
            <a:r>
              <a:rPr lang="ru-RU" dirty="0" smtClean="0"/>
              <a:t> такие таланты, которые раньше казались </a:t>
            </a:r>
          </a:p>
          <a:p>
            <a:pPr>
              <a:buNone/>
            </a:pPr>
            <a:r>
              <a:rPr lang="ru-RU" dirty="0" smtClean="0"/>
              <a:t>невозможными.  (В.И.Ленин)</a:t>
            </a:r>
          </a:p>
          <a:p>
            <a:r>
              <a:rPr lang="ru-RU" dirty="0" smtClean="0"/>
              <a:t>«Великий человек является... Начинателем, потому что он видит дальше других и хочет сильнее других. </a:t>
            </a:r>
          </a:p>
          <a:p>
            <a:pPr>
              <a:buNone/>
            </a:pPr>
            <a:r>
              <a:rPr lang="ru-RU" dirty="0" smtClean="0"/>
              <a:t>Он решает научные задачи, поставленные на очередь предыдущим ходом умственного развития общества; он указывает </a:t>
            </a:r>
          </a:p>
          <a:p>
            <a:pPr>
              <a:buNone/>
            </a:pPr>
            <a:r>
              <a:rPr lang="ru-RU" dirty="0" smtClean="0"/>
              <a:t>новые общественные нужды, </a:t>
            </a:r>
            <a:r>
              <a:rPr lang="ru-RU" smtClean="0"/>
              <a:t>созданные предыдущим</a:t>
            </a:r>
          </a:p>
          <a:p>
            <a:pPr>
              <a:buNone/>
            </a:pPr>
            <a:r>
              <a:rPr lang="ru-RU" smtClean="0"/>
              <a:t> </a:t>
            </a:r>
            <a:r>
              <a:rPr lang="ru-RU" dirty="0" smtClean="0"/>
              <a:t>развитием общественных отношений</a:t>
            </a:r>
            <a:r>
              <a:rPr lang="ru-RU" smtClean="0"/>
              <a:t>; он </a:t>
            </a:r>
            <a:r>
              <a:rPr lang="ru-RU" dirty="0" smtClean="0"/>
              <a:t>берет на себя </a:t>
            </a:r>
            <a:r>
              <a:rPr lang="ru-RU" smtClean="0"/>
              <a:t>почин </a:t>
            </a:r>
          </a:p>
          <a:p>
            <a:pPr>
              <a:buNone/>
            </a:pPr>
            <a:r>
              <a:rPr lang="ru-RU" dirty="0" smtClean="0"/>
              <a:t>удовлетворения этих нужд.»</a:t>
            </a:r>
          </a:p>
          <a:p>
            <a:pPr>
              <a:buNone/>
            </a:pPr>
            <a:r>
              <a:rPr lang="ru-RU" dirty="0" smtClean="0"/>
              <a:t> (Г.В.Плеханов).</a:t>
            </a:r>
          </a:p>
          <a:p>
            <a:endParaRPr lang="ru-RU" dirty="0"/>
          </a:p>
        </p:txBody>
      </p:sp>
      <p:pic>
        <p:nvPicPr>
          <p:cNvPr id="4" name="Рисунок 3" descr="http://dostavka-portretov.ru/chrushev2-rz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857232"/>
            <a:ext cx="128588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encrypted-tbn2.gstatic.com/images?q=tbn:ANd9GcTvxfft5TZjE_yt-5ziVQJK9s5jrTpjCILl0M1RCcNNKdxYuGDwtqmJeis">
            <a:hlinkClick r:id="rId3" tgtFrame="_blank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78" y="2214554"/>
            <a:ext cx="1143008" cy="1330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Georgiy Valentinovich Plekhanov.jpg">
            <a:hlinkClick r:id="rId5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86512" y="4714884"/>
            <a:ext cx="1454718" cy="1626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Цели мастер-класса: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Большое количество заданий на знание личностей и их вклад в историю имеется в экзаменационных вопросах ЕГЭ и ГИА,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Одним из основополагающих принципов современного образования является личностный подход к изучению предмета и роль человека в исторических процессах и явлениях.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Проблемы при изучении и запоминании личности: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err="1" smtClean="0"/>
              <a:t>Прозопагнозия</a:t>
            </a:r>
            <a:r>
              <a:rPr lang="ru-RU" dirty="0" smtClean="0"/>
              <a:t>— это расстройство восприятия </a:t>
            </a:r>
            <a:r>
              <a:rPr lang="ru-RU" dirty="0" smtClean="0">
                <a:solidFill>
                  <a:srgbClr val="002060"/>
                </a:solidFill>
                <a:hlinkClick r:id="rId2" tooltip="Лицо"/>
              </a:rPr>
              <a:t>лица</a:t>
            </a:r>
            <a:r>
              <a:rPr lang="ru-RU" dirty="0" smtClean="0"/>
              <a:t>, при котором способность узнавать лица потеряна, но при этом способность узнавать предметы в целом сохранена. Возникает при поражении правой </a:t>
            </a:r>
            <a:r>
              <a:rPr lang="ru-RU" dirty="0" err="1" smtClean="0"/>
              <a:t>нижне-затылочной</a:t>
            </a:r>
            <a:r>
              <a:rPr lang="ru-RU" dirty="0" smtClean="0"/>
              <a:t> области, часто с распространением очага на прилегающие отделы височной и теменной долей.</a:t>
            </a:r>
            <a:r>
              <a:rPr lang="ru-RU" baseline="30000" dirty="0" smtClean="0">
                <a:hlinkClick r:id=""/>
              </a:rPr>
              <a:t>[1]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 помощь людям, страдающим </a:t>
            </a:r>
            <a:r>
              <a:rPr lang="ru-RU" dirty="0" err="1" smtClean="0"/>
              <a:t>прозопагнозией</a:t>
            </a:r>
            <a:r>
              <a:rPr lang="ru-RU" dirty="0" smtClean="0"/>
              <a:t>, были</a:t>
            </a:r>
          </a:p>
          <a:p>
            <a:pPr>
              <a:buNone/>
            </a:pPr>
            <a:r>
              <a:rPr lang="ru-RU" dirty="0" smtClean="0"/>
              <a:t>разработаны успешные терапии, помогающие им учиться</a:t>
            </a:r>
          </a:p>
          <a:p>
            <a:pPr>
              <a:buNone/>
            </a:pPr>
            <a:r>
              <a:rPr lang="ru-RU" dirty="0" smtClean="0"/>
              <a:t>узнавать людей по таким особенностям, как походка, прическа, голос, склад фигуры, манера одеваться и т. п.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Проблемы при изучении и запоминании личности: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Непонимание значимости и важности личности при изучении исторических фактов и явлений, </a:t>
            </a:r>
          </a:p>
          <a:p>
            <a:r>
              <a:rPr lang="ru-RU" dirty="0" smtClean="0"/>
              <a:t>нежелание изучать дополнительные вопросы, касающиеся личности,</a:t>
            </a:r>
          </a:p>
          <a:p>
            <a:r>
              <a:rPr lang="ru-RU" dirty="0" smtClean="0"/>
              <a:t>не способность отличить личность политического аспекта от личности, сыгравшего важную роль в экономике.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71612"/>
            <a:ext cx="8229600" cy="2143140"/>
          </a:xfrm>
        </p:spPr>
        <p:txBody>
          <a:bodyPr>
            <a:normAutofit/>
          </a:bodyPr>
          <a:lstStyle/>
          <a:p>
            <a:r>
              <a:rPr lang="ru-RU" dirty="0" smtClean="0"/>
              <a:t>Формы работы с историческими личностями.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7"/>
            <a:ext cx="8229600" cy="50006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Задание №1.«Время! Времечко!»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Николай Христианович Бунге">
            <a:hlinkClick r:id="rId2" tooltip="&quot;Николай Христианович Бунге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285860"/>
            <a:ext cx="1465365" cy="167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4" descr="http://im2-tub-ru.yandex.net/i?id=447324933-68-72&amp;n=21">
            <a:hlinkClick r:id="rId4" tgtFrame="_blank"/>
          </p:cNvPr>
          <p:cNvPicPr>
            <a:picLocks noGrp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2571736" y="1285860"/>
            <a:ext cx="171451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encrypted-tbn0.gstatic.com/images?q=tbn:ANd9GcQ1BVbwjok8Ou_Uii0eSjL1Av9Umd2e37YQSKuEbNNF8U69ozhqLy1LJd0">
            <a:hlinkClick r:id="rId6" tgtFrame="_blank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3438" y="1285860"/>
            <a:ext cx="1774124" cy="1567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900igr.net/datai/istorija/Pervye-knjazja/0008-002-Knjazhenie-Rjurika-osnovatelja-dinastii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715140" y="1285861"/>
            <a:ext cx="185738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aria-art.ru/0/K/Knjaz%27/34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2910" y="3143249"/>
            <a:ext cx="164307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www.artclon.com/OtherFile/Dawe_George-ZZZ-Portrait_of_Denis_V._Davydov_(1784-1839).jpg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57488" y="3143248"/>
            <a:ext cx="142876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rexstar.ru/uploads/content/file68c9af4d8fc778b5a9dcceaeb9ebdb06.jpg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643438" y="3143248"/>
            <a:ext cx="171451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go2.imgsmail.ru/imgpreview?key=http%3A//i036.radikal.ru/0810/1d/fa7aa5bcca53.jpg&amp;mb=imgdb_preview_935&amp;q=90&amp;w=100"/>
          <p:cNvPicPr/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715140" y="3214686"/>
            <a:ext cx="142876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www.morozova-art.ru/historical_portraits/Alexander_Suvorov_.jpg">
            <a:hlinkClick r:id="rId13" tgtFrame="_blank"/>
          </p:cNvPr>
          <p:cNvPicPr/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428860" y="4714884"/>
            <a:ext cx="1726251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www.russkiymir.ru/export/sites/default/russkiymir/ru/photo/lomonosov_portret/port_06.jpg_1172124179.jpg">
            <a:hlinkClick r:id="rId15"/>
          </p:cNvPr>
          <p:cNvPicPr/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4714876" y="4786322"/>
            <a:ext cx="192882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Тема урока: Экономическое развитие в годы правления Александра 3.</a:t>
            </a:r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Содержимое 3" descr="http://i010.radikal.ru/1109/57/8d3e1a43531a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357298"/>
            <a:ext cx="1949713" cy="1685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Николай Христианович Бунге">
            <a:hlinkClick r:id="rId3" tooltip="&quot;Николай Христианович Бунге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1357299"/>
            <a:ext cx="189992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Иван Давыдович Делянов">
            <a:hlinkClick r:id="rId5" tooltip="&quot;Иван Давыдович Делянов&quot;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43505" y="1357298"/>
            <a:ext cx="185738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Сергей Юльевич Витте">
            <a:hlinkClick r:id="rId7" tooltip="&quot;Сергей Юльевич Витте&quot;"/>
          </p:cNvPr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1472" y="3429000"/>
            <a:ext cx="1935678" cy="237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Константин Петрович Победоносцев">
            <a:hlinkClick r:id="rId9" tooltip="&quot;Константин Петрович Победоносцев&quot;"/>
          </p:cNvPr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214678" y="3429000"/>
            <a:ext cx="1560757" cy="2185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Vyshnegradsky Ivan (1831-1895).jpg">
            <a:hlinkClick r:id="rId11"/>
          </p:cNvPr>
          <p:cNvPicPr/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286380" y="3357563"/>
            <a:ext cx="171451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Александр III Александрович">
            <a:hlinkClick r:id="rId13" tooltip="&quot;Александр III Александрович&quot;"/>
          </p:cNvPr>
          <p:cNvPicPr/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072330" y="4000504"/>
            <a:ext cx="1864425" cy="2042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 урока: Начало правления Александра 1.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Найти в п.№1 учебника портреты личностей и их вклад в историю.</a:t>
            </a:r>
          </a:p>
          <a:p>
            <a:pPr marL="514350" indent="-514350">
              <a:buNone/>
            </a:pPr>
            <a:r>
              <a:rPr lang="ru-RU" dirty="0" smtClean="0"/>
              <a:t>2. Выписать их имена и должности.</a:t>
            </a:r>
          </a:p>
          <a:p>
            <a:pPr marL="514350" indent="-514350">
              <a:buNone/>
            </a:pPr>
            <a:r>
              <a:rPr lang="ru-RU" dirty="0" smtClean="0"/>
              <a:t>3.Выполнить задание «Кто лишний?»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388</Words>
  <Application>Microsoft Office PowerPoint</Application>
  <PresentationFormat>Экран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«Личность в истории».</vt:lpstr>
      <vt:lpstr>Цитаты и высказывания.</vt:lpstr>
      <vt:lpstr>Цели мастер-класса: </vt:lpstr>
      <vt:lpstr>Проблемы при изучении и запоминании личности:</vt:lpstr>
      <vt:lpstr>Проблемы при изучении и запоминании личности:</vt:lpstr>
      <vt:lpstr>Формы работы с историческими личностями. </vt:lpstr>
      <vt:lpstr> Задание №1.«Время! Времечко!»</vt:lpstr>
      <vt:lpstr>Тема урока: Экономическое развитие в годы правления Александра 3.</vt:lpstr>
      <vt:lpstr>Тема урока: Начало правления Александра 1.</vt:lpstr>
      <vt:lpstr>«Кто лишний?»( не относится к правлению Александра 1).</vt:lpstr>
      <vt:lpstr>«Имена и прозвища»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«Личность в истории».</dc:title>
  <dc:creator>Admin</dc:creator>
  <cp:lastModifiedBy>Савинова</cp:lastModifiedBy>
  <cp:revision>5</cp:revision>
  <dcterms:created xsi:type="dcterms:W3CDTF">2014-04-08T17:04:03Z</dcterms:created>
  <dcterms:modified xsi:type="dcterms:W3CDTF">2014-04-11T05:28:26Z</dcterms:modified>
</cp:coreProperties>
</file>